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771" r:id="rId2"/>
    <p:sldId id="860" r:id="rId3"/>
    <p:sldId id="859" r:id="rId4"/>
    <p:sldId id="853" r:id="rId5"/>
    <p:sldId id="852" r:id="rId6"/>
    <p:sldId id="854" r:id="rId7"/>
    <p:sldId id="855" r:id="rId8"/>
    <p:sldId id="84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097" autoAdjust="0"/>
  </p:normalViewPr>
  <p:slideViewPr>
    <p:cSldViewPr snapToGrid="0">
      <p:cViewPr varScale="1">
        <p:scale>
          <a:sx n="58" d="100"/>
          <a:sy n="58" d="100"/>
        </p:scale>
        <p:origin x="9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486BD-05DA-4561-8A9A-75A0A77CFEDA}" type="datetimeFigureOut">
              <a:rPr lang="en-GB" smtClean="0"/>
              <a:t>30/04/2025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2672C-6832-49AA-BBF4-194D57F3EB4A}" type="slidenum">
              <a:rPr lang="en-GB" smtClean="0"/>
              <a:t>‹#›</a:t>
            </a:fld>
            <a:endParaRPr lang="en-GB"/>
          </a:p>
        </p:txBody>
      </p:sp>
    </p:spTree>
    <p:extLst>
      <p:ext uri="{BB962C8B-B14F-4D97-AF65-F5344CB8AC3E}">
        <p14:creationId xmlns:p14="http://schemas.microsoft.com/office/powerpoint/2010/main" val="117277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776F8107-71C6-64A6-278D-E49120A31C54}"/>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2139429B-A226-0A4E-A858-C6D070B6CC3A}"/>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C1B85DB6-AE82-DC78-310B-BA4C566FF642}"/>
              </a:ext>
            </a:extLst>
          </p:cNvPr>
          <p:cNvSpPr>
            <a:spLocks noGrp="1"/>
          </p:cNvSpPr>
          <p:nvPr>
            <p:ph type="body" idx="1"/>
          </p:nvPr>
        </p:nvSpPr>
        <p:spPr/>
        <p:txBody>
          <a:bodyPr/>
          <a:lstStyle/>
          <a:p>
            <a:r>
              <a:rPr lang="ru-RU" dirty="0"/>
              <a:t>Зелени транспорт и логистика се односи на примену организационих и транспортних метода које смањују штетне утицаје на животну средину. Логистика је алат за допремање производа на право место у право време и снажно утиче на конкурентности МСП-а. Основна функција логистике је да смањи трошкове, оствари уштеде у времену, повећа поузданост и флексибилност испоручене робе. Зелена логистика настоји да испуни ову функцију и при томе настоји да смањи загађење животне средине. Наведено укључује усвајање енергетски ефикасних технологија транспорта (електрична возила, алтернативних горива) и интеграцију одрживих пракси (паковање производа, оптимизација рута, одржива логистика и сл.). Усвајање зелене логистике може да укључи и додатне трошкове, као што је улагање у електрична возила или зелену технологију, међутим дугорочне уштеде су велике. Предузећа која оптимизују своје руте или користе енергетски ефикасна возила имају мању потрошњу горива и трошкове одржавања. </a:t>
            </a:r>
            <a:endParaRPr lang="sr-Cyrl-RS" dirty="0"/>
          </a:p>
        </p:txBody>
      </p:sp>
      <p:sp>
        <p:nvSpPr>
          <p:cNvPr id="4" name="Slide Number Placeholder 3">
            <a:extLst>
              <a:ext uri="{FF2B5EF4-FFF2-40B4-BE49-F238E27FC236}">
                <a16:creationId xmlns="" xmlns:a16="http://schemas.microsoft.com/office/drawing/2014/main" id="{5584BC39-713F-6AB4-4CEC-8F136F5174D4}"/>
              </a:ext>
            </a:extLst>
          </p:cNvPr>
          <p:cNvSpPr>
            <a:spLocks noGrp="1"/>
          </p:cNvSpPr>
          <p:nvPr>
            <p:ph type="sldNum" sz="quarter" idx="5"/>
          </p:nvPr>
        </p:nvSpPr>
        <p:spPr/>
        <p:txBody>
          <a:bodyPr/>
          <a:lstStyle/>
          <a:p>
            <a:fld id="{BB92672C-6832-49AA-BBF4-194D57F3EB4A}" type="slidenum">
              <a:rPr lang="en-GB" smtClean="0"/>
              <a:t>3</a:t>
            </a:fld>
            <a:endParaRPr lang="en-GB"/>
          </a:p>
        </p:txBody>
      </p:sp>
    </p:spTree>
    <p:extLst>
      <p:ext uri="{BB962C8B-B14F-4D97-AF65-F5344CB8AC3E}">
        <p14:creationId xmlns:p14="http://schemas.microsoft.com/office/powerpoint/2010/main" val="3559288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33EC93C0-5D90-4DEC-D93C-59C61A5FA02F}"/>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74380817-B2D0-CD4F-ADF2-799CEFBC0998}"/>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C5E9CC99-3BEB-5B94-B326-4CDB83B22DE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Технолошка решења као што су аутоматизовано праћење возила омогућавају боље праћење и управљање возилима, оптимизацију рута и распореда испорука, и аутоматизацију многих процеса. Оптималне руте побољшавају време испоруке и омогућавају ефикасније управљање ресурсима. Ове руте су дефинисане у циљу минимизирања трошкова, времена транспорта и негативног утицаја на животну средину, уз максималну ефикасност и брзину испорука. Оптимизација рута дистрибуције може укључивати избор најбољих рута, транспортних средстава или комбинација транспортних метода које задовољавају потребе ланца снабдевања. Фокусирање на локалне испоруке производа или локалне набавке сировина доприноси озелењавању пословања и смањењу трошкова транспорта. Локални и транспорт се односи на превоз који се реализује унутар одређеног географског подручја или региона, обично на удаљености до 150 km. Прекогранични транспорт, у контексту локалног транспорта, односи се на транспортне активности које подразумевају прелазак државних граница, али се крећу у кругу до 150 km. Овај вид транспорта је често важан за МСП-а која тргују у суседним земљама или регионима. МСП-а треба да теже да највећи део својих производа и сировина пласирају и набављају на удаљености до 150 km. Таквим приступом пословања смањује се километража и време потребно за пласман производа и набавку сировина. Смањење километраже директно утиче на смањење трошкова транспорта. Избегавање транспорта појединачних или мањих количина материјала односи се на праксу која се примењује у циљу минимизирања транспорта малих количина производа или сировина, како би се побољшала ефикасност и одрживост логистичких операција. Ово може укључивати примену различитих метода за груписање поруџбина, оптимизацију теретних јединица и имплементацију логистичких стратегија за смањење учесталости транспорта и промену транспортних рута. Управљање залихама применом метода у право време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Just-In-Time</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и централизација залиха могу значајно смањити потребу за честим и непотребним транспортом. Метода у право време минимизира количину залиха која се држи на лагеру док централизација залиха омогућава ефикасније и економичније транспортне операције.</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a:extLst>
              <a:ext uri="{FF2B5EF4-FFF2-40B4-BE49-F238E27FC236}">
                <a16:creationId xmlns="" xmlns:a16="http://schemas.microsoft.com/office/drawing/2014/main" id="{B4CC44F6-211D-ED60-0F66-554045D34252}"/>
              </a:ext>
            </a:extLst>
          </p:cNvPr>
          <p:cNvSpPr>
            <a:spLocks noGrp="1"/>
          </p:cNvSpPr>
          <p:nvPr>
            <p:ph type="sldNum" sz="quarter" idx="5"/>
          </p:nvPr>
        </p:nvSpPr>
        <p:spPr/>
        <p:txBody>
          <a:bodyPr/>
          <a:lstStyle/>
          <a:p>
            <a:fld id="{BB92672C-6832-49AA-BBF4-194D57F3EB4A}" type="slidenum">
              <a:rPr lang="en-GB" smtClean="0"/>
              <a:t>4</a:t>
            </a:fld>
            <a:endParaRPr lang="en-GB"/>
          </a:p>
        </p:txBody>
      </p:sp>
    </p:spTree>
    <p:extLst>
      <p:ext uri="{BB962C8B-B14F-4D97-AF65-F5344CB8AC3E}">
        <p14:creationId xmlns:p14="http://schemas.microsoft.com/office/powerpoint/2010/main" val="3787235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2C4BF816-27BF-336A-2F81-4662121950A1}"/>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 xmlns:a16="http://schemas.microsoft.com/office/drawing/2014/main" id="{406E7FAB-960F-694A-CF7A-577B39332F26}"/>
              </a:ext>
            </a:extLst>
          </p:cNvPr>
          <p:cNvSpPr>
            <a:spLocks noGrp="1"/>
          </p:cNvSpPr>
          <p:nvPr>
            <p:ph type="sldNum" sz="quarter" idx="5"/>
          </p:nvPr>
        </p:nvSpPr>
        <p:spPr/>
        <p:txBody>
          <a:bodyPr/>
          <a:lstStyle/>
          <a:p>
            <a:fld id="{BB92672C-6832-49AA-BBF4-194D57F3EB4A}" type="slidenum">
              <a:rPr lang="en-GB" smtClean="0"/>
              <a:t>5</a:t>
            </a:fld>
            <a:endParaRPr lang="en-GB"/>
          </a:p>
        </p:txBody>
      </p:sp>
    </p:spTree>
    <p:extLst>
      <p:ext uri="{BB962C8B-B14F-4D97-AF65-F5344CB8AC3E}">
        <p14:creationId xmlns:p14="http://schemas.microsoft.com/office/powerpoint/2010/main" val="26727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8D1C42B2-0E9B-BE75-02CB-3B2EA9BB0CF5}"/>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7CCB0286-3DFE-8AFC-F2E9-047C78F5D5C6}"/>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4CABB63B-CFDA-3881-7367-5CE00F043C2A}"/>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 xmlns:a16="http://schemas.microsoft.com/office/drawing/2014/main" id="{0C5B4EF4-A89A-392F-CF4E-B42E6D3A4F2F}"/>
              </a:ext>
            </a:extLst>
          </p:cNvPr>
          <p:cNvSpPr>
            <a:spLocks noGrp="1"/>
          </p:cNvSpPr>
          <p:nvPr>
            <p:ph type="sldNum" sz="quarter" idx="5"/>
          </p:nvPr>
        </p:nvSpPr>
        <p:spPr/>
        <p:txBody>
          <a:bodyPr/>
          <a:lstStyle/>
          <a:p>
            <a:fld id="{BB92672C-6832-49AA-BBF4-194D57F3EB4A}" type="slidenum">
              <a:rPr lang="en-GB" smtClean="0"/>
              <a:t>6</a:t>
            </a:fld>
            <a:endParaRPr lang="en-GB"/>
          </a:p>
        </p:txBody>
      </p:sp>
    </p:spTree>
    <p:extLst>
      <p:ext uri="{BB962C8B-B14F-4D97-AF65-F5344CB8AC3E}">
        <p14:creationId xmlns:p14="http://schemas.microsoft.com/office/powerpoint/2010/main" val="4294200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9E4411CF-4C37-4B02-6800-58C8023D43BB}"/>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11CB5DAB-BBD2-57FD-5DE9-546C6D90FC83}"/>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C59B3D08-FFFC-1E85-4E2F-9F0B48E45D9B}"/>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 xmlns:a16="http://schemas.microsoft.com/office/drawing/2014/main" id="{04C1C492-EC18-8D08-8BC9-6DFB0EC3BDB1}"/>
              </a:ext>
            </a:extLst>
          </p:cNvPr>
          <p:cNvSpPr>
            <a:spLocks noGrp="1"/>
          </p:cNvSpPr>
          <p:nvPr>
            <p:ph type="sldNum" sz="quarter" idx="5"/>
          </p:nvPr>
        </p:nvSpPr>
        <p:spPr/>
        <p:txBody>
          <a:bodyPr/>
          <a:lstStyle/>
          <a:p>
            <a:fld id="{BB92672C-6832-49AA-BBF4-194D57F3EB4A}" type="slidenum">
              <a:rPr lang="en-GB" smtClean="0"/>
              <a:t>7</a:t>
            </a:fld>
            <a:endParaRPr lang="en-GB"/>
          </a:p>
        </p:txBody>
      </p:sp>
    </p:spTree>
    <p:extLst>
      <p:ext uri="{BB962C8B-B14F-4D97-AF65-F5344CB8AC3E}">
        <p14:creationId xmlns:p14="http://schemas.microsoft.com/office/powerpoint/2010/main" val="775510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85A50E6C-7CB1-7EB2-ECE6-B9F6A6E10479}"/>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B83E7B6C-DF94-88A5-2A15-956742000205}"/>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6EFD38CD-90B9-47FA-EFF8-0F077175BFA6}"/>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 xmlns:a16="http://schemas.microsoft.com/office/drawing/2014/main" id="{2B542A06-D3B1-4E1C-AF05-93602E9B7956}"/>
              </a:ext>
            </a:extLst>
          </p:cNvPr>
          <p:cNvSpPr>
            <a:spLocks noGrp="1"/>
          </p:cNvSpPr>
          <p:nvPr>
            <p:ph type="sldNum" sz="quarter" idx="5"/>
          </p:nvPr>
        </p:nvSpPr>
        <p:spPr/>
        <p:txBody>
          <a:bodyPr/>
          <a:lstStyle/>
          <a:p>
            <a:fld id="{BB92672C-6832-49AA-BBF4-194D57F3EB4A}" type="slidenum">
              <a:rPr lang="en-GB" smtClean="0"/>
              <a:t>8</a:t>
            </a:fld>
            <a:endParaRPr lang="en-GB"/>
          </a:p>
        </p:txBody>
      </p:sp>
    </p:spTree>
    <p:extLst>
      <p:ext uri="{BB962C8B-B14F-4D97-AF65-F5344CB8AC3E}">
        <p14:creationId xmlns:p14="http://schemas.microsoft.com/office/powerpoint/2010/main" val="2737393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5F3D3A-3B55-4824-93DD-D9EDE995DA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626A9B26-483A-47C7-935E-4217C593E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B1C04F7E-8F90-46D6-8A87-94A071D954D0}"/>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B5DCE86F-D1A3-45BB-BBF4-D0F3DB292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A969140-1B01-4E2C-8CE8-6726EF4544F0}"/>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540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77FFFE-2F5A-406A-AC36-06A6B0200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5E9F2C21-E87C-4B95-9BB6-17371F350B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2FB6D13-C98C-46BE-B050-4E0BE46A5FF7}"/>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2D825627-CA66-47E7-BA9A-C9C55A4E9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55D9F07-50F3-4022-95E9-369985B1D2F8}"/>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47747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F245134F-6DAC-4DA6-A862-8B63753288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E9E3A36C-E794-4154-86BF-30A35F80E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FB83EE1-9AF4-4E7D-B1C4-EBBBA094D13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A760BE1C-248F-4F93-8EC8-5BCD2B032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3391BA8-D719-48F0-B3E8-08FBAC1F874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55919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EFC306-C5B3-4413-8CCF-F24A8F16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722A4109-1906-4088-B6CD-549E101AC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BAAE458-A3BF-46EB-B9A3-C7E63DCA2EB8}"/>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5A3AFD3D-320E-4950-A311-96829342A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9FA9454-88FC-4DD4-8F9B-5E747C19C13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658959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B17E21A-40C4-45DA-9105-71DCEFA4D1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E29C2570-2FCB-4459-8758-A0ADB6969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BEAA0A27-4D9B-44B6-9C72-5639AD9642B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013CEBC1-3324-4257-A302-10E0134DB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97E0DA1-63C7-428D-B955-F48DD53AE11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5971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39139F3-6B8E-49AD-9E13-FEE9B0F2A1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076216D-255B-41C7-BEE9-71960C809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776D866E-8769-4D33-B2C0-DFD9BB63F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D8969FDE-1634-4D8E-8757-04393ED84B23}"/>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 xmlns:a16="http://schemas.microsoft.com/office/drawing/2014/main" id="{7AEB2DDC-6BC7-4C0E-BFF3-B0C2F4B71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AFA89047-568D-446C-8E79-20099EDA9DBC}"/>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26051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2A7FF3-94B6-4A1E-88DF-0E023EF27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2126F1A7-7756-464A-8507-909D5808B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2E37E801-57F3-4E97-A77A-8C420DED5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9E06288F-9548-4CA6-ABBC-BD87AD799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25DDB06A-569C-48DC-AE9E-C6B5BBF73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C51AE794-29BB-4832-B360-D4249F1E850D}"/>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8" name="Footer Placeholder 7">
            <a:extLst>
              <a:ext uri="{FF2B5EF4-FFF2-40B4-BE49-F238E27FC236}">
                <a16:creationId xmlns="" xmlns:a16="http://schemas.microsoft.com/office/drawing/2014/main" id="{C7CA3739-A5BD-41C9-A0AC-738044544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B4923D59-44B6-44E3-B82A-2EDAB89F2715}"/>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02715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83499B0-4086-4E8F-BC7E-0CDFD55D3B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C446E577-7777-4C01-ADB8-531A8C20F18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4" name="Footer Placeholder 3">
            <a:extLst>
              <a:ext uri="{FF2B5EF4-FFF2-40B4-BE49-F238E27FC236}">
                <a16:creationId xmlns="" xmlns:a16="http://schemas.microsoft.com/office/drawing/2014/main" id="{42CEDAB7-5EDC-4AAA-BABC-65C17709C5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AEBFC705-4F4C-412A-A533-F45FFA8D1B11}"/>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09239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30A0DFF9-0A72-4420-9FC0-03ABDF8A6D86}"/>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3" name="Footer Placeholder 2">
            <a:extLst>
              <a:ext uri="{FF2B5EF4-FFF2-40B4-BE49-F238E27FC236}">
                <a16:creationId xmlns="" xmlns:a16="http://schemas.microsoft.com/office/drawing/2014/main" id="{F4A59E51-C6AD-45B2-9812-97BD21973D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A449F6C4-FCD6-4FD8-95C3-28C5C1449AC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04033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61AA434-6DE3-4022-B604-F2BA9EB1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FDB26639-AD3D-4AEA-9569-F3DD3AFF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E78FF7AF-EF64-4762-92FF-6CA34114B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FF703FA-066E-4A6B-B449-CAB3E9C81D6C}"/>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 xmlns:a16="http://schemas.microsoft.com/office/drawing/2014/main" id="{BCF80932-CCD5-46B5-9DE8-E9A74A41E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FC765D79-9CF3-4BC5-8312-8A7E2BF5A59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26400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50430CB-B7F9-408C-86E2-4D366A0D2C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5279532A-0122-464F-868C-061263BBC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B71B552C-1E70-442D-9B27-4945D14FE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B29A7895-9BC5-48FF-B42F-6A7434B476D5}"/>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 xmlns:a16="http://schemas.microsoft.com/office/drawing/2014/main" id="{7FE9D8C4-F4D6-4815-9188-7E1AF8467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3873251-D2DB-4DB0-A354-5D66F67E062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1699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F7A10E4-D32B-4039-8BDE-7F05EBE8A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3395088B-B6D6-486D-9013-F0B8EF00B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BEA164A-BA2F-47AA-A666-F8CF4F572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9698AC8C-D306-4592-BE0E-072769511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C015FBFD-4120-4567-8B67-DDBE5C7E2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FF92-88D3-4321-9339-85B5B423DA1F}" type="slidenum">
              <a:rPr lang="en-US" smtClean="0"/>
              <a:t>‹#›</a:t>
            </a:fld>
            <a:endParaRPr lang="en-US"/>
          </a:p>
        </p:txBody>
      </p:sp>
    </p:spTree>
    <p:extLst>
      <p:ext uri="{BB962C8B-B14F-4D97-AF65-F5344CB8AC3E}">
        <p14:creationId xmlns:p14="http://schemas.microsoft.com/office/powerpoint/2010/main" val="267074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viamichelin.co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zeorouteplanner.com/" TargetMode="External"/><Relationship Id="rId4" Type="http://schemas.openxmlformats.org/officeDocument/2006/relationships/hyperlink" Target="https://www.google.rs/map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lideegg.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 xmlns:a16="http://schemas.microsoft.com/office/drawing/2014/main" id="{498B010F-86D9-A1C0-9CB6-0AB80A45742E}"/>
              </a:ext>
            </a:extLst>
          </p:cNvPr>
          <p:cNvGraphicFramePr>
            <a:graphicFrameLocks noGrp="1"/>
          </p:cNvGraphicFramePr>
          <p:nvPr/>
        </p:nvGraphicFramePr>
        <p:xfrm>
          <a:off x="467583" y="390353"/>
          <a:ext cx="11405556" cy="1356981"/>
        </p:xfrm>
        <a:graphic>
          <a:graphicData uri="http://schemas.openxmlformats.org/drawingml/2006/table">
            <a:tbl>
              <a:tblPr firstRow="1" firstCol="1" bandRow="1"/>
              <a:tblGrid>
                <a:gridCol w="1512831">
                  <a:extLst>
                    <a:ext uri="{9D8B030D-6E8A-4147-A177-3AD203B41FA5}">
                      <a16:colId xmlns="" xmlns:a16="http://schemas.microsoft.com/office/drawing/2014/main" val="4102479390"/>
                    </a:ext>
                  </a:extLst>
                </a:gridCol>
                <a:gridCol w="2802601">
                  <a:extLst>
                    <a:ext uri="{9D8B030D-6E8A-4147-A177-3AD203B41FA5}">
                      <a16:colId xmlns="" xmlns:a16="http://schemas.microsoft.com/office/drawing/2014/main" val="3985209847"/>
                    </a:ext>
                  </a:extLst>
                </a:gridCol>
                <a:gridCol w="7090124">
                  <a:extLst>
                    <a:ext uri="{9D8B030D-6E8A-4147-A177-3AD203B41FA5}">
                      <a16:colId xmlns="" xmlns:a16="http://schemas.microsoft.com/office/drawing/2014/main" val="1009289740"/>
                    </a:ext>
                  </a:extLst>
                </a:gridCol>
              </a:tblGrid>
              <a:tr h="1356981">
                <a:tc>
                  <a:txBody>
                    <a:bodyPr/>
                    <a:lstStyle/>
                    <a:p>
                      <a:pPr>
                        <a:tabLst>
                          <a:tab pos="2971800" algn="ctr"/>
                          <a:tab pos="5943600" algn="r"/>
                        </a:tabLst>
                      </a:pPr>
                      <a:endParaRPr lang="sr-Cyrl-RS" sz="11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Зелени пут</a:t>
                      </a:r>
                    </a:p>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Партнерство за зелено пословање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Еразмус+</a:t>
                      </a:r>
                    </a:p>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KA210-ADU - Мала партнерства у образовању одраслих</a:t>
                      </a:r>
                      <a:endPar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p>
                      <a:pPr algn="r">
                        <a:tabLst>
                          <a:tab pos="2971800" algn="ctr"/>
                          <a:tab pos="5943600" algn="r"/>
                        </a:tabLst>
                      </a:pPr>
                      <a:r>
                        <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Пројекат 2023-2-</a:t>
                      </a:r>
                      <a:r>
                        <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RS01-KA210-ADU-000184311</a:t>
                      </a:r>
                      <a:endPar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extLst>
                  <a:ext uri="{0D108BD9-81ED-4DB2-BD59-A6C34878D82A}">
                    <a16:rowId xmlns="" xmlns:a16="http://schemas.microsoft.com/office/drawing/2014/main" val="3136574012"/>
                  </a:ext>
                </a:extLst>
              </a:tr>
            </a:tbl>
          </a:graphicData>
        </a:graphic>
      </p:graphicFrame>
      <p:pic>
        <p:nvPicPr>
          <p:cNvPr id="1028" name="Picture 1" descr="A green leaf and a power cord&#10;&#10;Description automatically generated">
            <a:extLst>
              <a:ext uri="{FF2B5EF4-FFF2-40B4-BE49-F238E27FC236}">
                <a16:creationId xmlns="" xmlns:a16="http://schemas.microsoft.com/office/drawing/2014/main" id="{12BA15E4-BC89-5362-F6CC-35B77FEDE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0235"/>
          <a:stretch>
            <a:fillRect/>
          </a:stretch>
        </p:blipFill>
        <p:spPr bwMode="auto">
          <a:xfrm>
            <a:off x="625474" y="550099"/>
            <a:ext cx="1314450" cy="10484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099289639" descr="A logo of a company&#10;&#10;Description automatically generated">
            <a:extLst>
              <a:ext uri="{FF2B5EF4-FFF2-40B4-BE49-F238E27FC236}">
                <a16:creationId xmlns="" xmlns:a16="http://schemas.microsoft.com/office/drawing/2014/main" id="{B1C98406-75E3-DB5B-EF3F-8CB7374D81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112" y="5977153"/>
            <a:ext cx="609650"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297281250" descr="A blue text on a white background&#10;&#10;Description automatically generated">
            <a:extLst>
              <a:ext uri="{FF2B5EF4-FFF2-40B4-BE49-F238E27FC236}">
                <a16:creationId xmlns="" xmlns:a16="http://schemas.microsoft.com/office/drawing/2014/main" id="{B8A490E3-8AB1-2CFE-5432-C188CE4E95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864" y="5968033"/>
            <a:ext cx="2213891"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 xmlns:a16="http://schemas.microsoft.com/office/drawing/2014/main" id="{900E5B85-C790-C1C2-2BD7-723769F6B3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7416" y="5981452"/>
            <a:ext cx="769879" cy="666317"/>
          </a:xfrm>
          <a:prstGeom prst="rect">
            <a:avLst/>
          </a:prstGeom>
          <a:noFill/>
          <a:ln>
            <a:noFill/>
          </a:ln>
          <a:extLst>
            <a:ext uri="{909E8E84-426E-40DD-AFC4-6F175D3DCCD1}">
              <a14:hiddenFill xmlns:a14="http://schemas.microsoft.com/office/drawing/2010/main">
                <a:solidFill>
                  <a:srgbClr val="FFFFFF"/>
                </a:solidFill>
              </a14:hiddenFill>
            </a:ext>
          </a:extLst>
        </p:spPr>
      </p:pic>
      <p:graphicFrame>
        <p:nvGraphicFramePr>
          <p:cNvPr id="16" name="Table 15">
            <a:extLst>
              <a:ext uri="{FF2B5EF4-FFF2-40B4-BE49-F238E27FC236}">
                <a16:creationId xmlns="" xmlns:a16="http://schemas.microsoft.com/office/drawing/2014/main" id="{29B5BC07-0D48-79C3-375F-2F2B7BB97090}"/>
              </a:ext>
            </a:extLst>
          </p:cNvPr>
          <p:cNvGraphicFramePr>
            <a:graphicFrameLocks noGrp="1"/>
          </p:cNvGraphicFramePr>
          <p:nvPr/>
        </p:nvGraphicFramePr>
        <p:xfrm>
          <a:off x="467583" y="5062086"/>
          <a:ext cx="11405556" cy="731520"/>
        </p:xfrm>
        <a:graphic>
          <a:graphicData uri="http://schemas.openxmlformats.org/drawingml/2006/table">
            <a:tbl>
              <a:tblPr firstRow="1" firstCol="1" bandRow="1"/>
              <a:tblGrid>
                <a:gridCol w="11405556">
                  <a:extLst>
                    <a:ext uri="{9D8B030D-6E8A-4147-A177-3AD203B41FA5}">
                      <a16:colId xmlns="" xmlns:a16="http://schemas.microsoft.com/office/drawing/2014/main" val="3807207268"/>
                    </a:ext>
                  </a:extLst>
                </a:gridCol>
              </a:tblGrid>
              <a:tr h="0">
                <a:tc>
                  <a:txBody>
                    <a:bodyPr/>
                    <a:lstStyle/>
                    <a:p>
                      <a:pPr algn="just"/>
                      <a:r>
                        <a:rPr lang="ru-RU" sz="1600" b="1" kern="100" dirty="0">
                          <a:effectLst/>
                          <a:latin typeface="Calibri" panose="020F0502020204030204" pitchFamily="34" charset="0"/>
                          <a:ea typeface="Times New Roman" panose="02020603050405020304" pitchFamily="18" charset="0"/>
                          <a:cs typeface="Calibri" panose="020F0502020204030204" pitchFamily="34" charset="0"/>
                        </a:rPr>
                        <a:t>Одрицање одговорности: </a:t>
                      </a:r>
                      <a:r>
                        <a:rPr lang="ru-RU" sz="1600" kern="100" dirty="0">
                          <a:effectLst/>
                          <a:latin typeface="Calibri" panose="020F0502020204030204" pitchFamily="34" charset="0"/>
                          <a:ea typeface="Times New Roman" panose="02020603050405020304" pitchFamily="18" charset="0"/>
                          <a:cs typeface="Calibri" panose="020F0502020204030204" pitchFamily="34" charset="0"/>
                        </a:rPr>
                        <a:t>Финансирано средствима Европске уније. Изражена становишта представљају искључиво становишта аутора и не одражавају нужно ставове Европске уније или Фондације Темпус. Ни под којим условима се Европска унија ни давалац наменских бесповратних средстава не могу сматрати одговорнима за њихову садржину.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a:noFill/>
                    </a:lnL>
                    <a:lnR>
                      <a:noFill/>
                    </a:lnR>
                    <a:lnT>
                      <a:noFill/>
                    </a:lnT>
                    <a:lnB>
                      <a:noFill/>
                    </a:lnB>
                    <a:noFill/>
                  </a:tcPr>
                </a:tc>
                <a:extLst>
                  <a:ext uri="{0D108BD9-81ED-4DB2-BD59-A6C34878D82A}">
                    <a16:rowId xmlns="" xmlns:a16="http://schemas.microsoft.com/office/drawing/2014/main" val="1806046097"/>
                  </a:ext>
                </a:extLst>
              </a:tr>
            </a:tbl>
          </a:graphicData>
        </a:graphic>
      </p:graphicFrame>
      <p:pic>
        <p:nvPicPr>
          <p:cNvPr id="2" name="Picture 1" descr="Blue text on a black background&#10;&#10;Description automatically generated">
            <a:extLst>
              <a:ext uri="{FF2B5EF4-FFF2-40B4-BE49-F238E27FC236}">
                <a16:creationId xmlns="" xmlns:a16="http://schemas.microsoft.com/office/drawing/2014/main" id="{9E115932-DAB4-F119-C312-867EC1C1FB5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20102" y="5966838"/>
            <a:ext cx="2553037" cy="667512"/>
          </a:xfrm>
          <a:prstGeom prst="rect">
            <a:avLst/>
          </a:prstGeom>
          <a:noFill/>
          <a:ln>
            <a:noFill/>
          </a:ln>
        </p:spPr>
      </p:pic>
      <p:sp>
        <p:nvSpPr>
          <p:cNvPr id="3" name="TextBox 2">
            <a:extLst>
              <a:ext uri="{FF2B5EF4-FFF2-40B4-BE49-F238E27FC236}">
                <a16:creationId xmlns="" xmlns:a16="http://schemas.microsoft.com/office/drawing/2014/main" id="{069DFE73-AB89-B6B8-8A1C-C1F2FA29928D}"/>
              </a:ext>
            </a:extLst>
          </p:cNvPr>
          <p:cNvSpPr txBox="1"/>
          <p:nvPr/>
        </p:nvSpPr>
        <p:spPr>
          <a:xfrm>
            <a:off x="393222" y="2615248"/>
            <a:ext cx="11405556" cy="2446838"/>
          </a:xfrm>
          <a:prstGeom prst="rect">
            <a:avLst/>
          </a:prstGeom>
          <a:noFill/>
          <a:ln>
            <a:noFill/>
          </a:ln>
        </p:spPr>
        <p:txBody>
          <a:bodyPr wrap="square" rtlCol="0" anchor="ctr" anchorCtr="0">
            <a:noAutofit/>
          </a:bodyPr>
          <a:lstStyle/>
          <a:p>
            <a:pPr algn="ctr">
              <a:lnSpc>
                <a:spcPct val="150000"/>
              </a:lnSpc>
            </a:pPr>
            <a:r>
              <a:rPr lang="ru-RU" sz="2800" b="1" dirty="0">
                <a:solidFill>
                  <a:srgbClr val="008000"/>
                </a:solidFill>
              </a:rPr>
              <a:t>ТРЕНИНГ ОЗЕЛЕЊАВАЊЕ ПОСЛОВАЊА</a:t>
            </a:r>
          </a:p>
          <a:p>
            <a:pPr algn="ctr">
              <a:lnSpc>
                <a:spcPct val="150000"/>
              </a:lnSpc>
            </a:pPr>
            <a:r>
              <a:rPr lang="ru-RU" sz="2800" b="1" dirty="0">
                <a:solidFill>
                  <a:srgbClr val="008000"/>
                </a:solidFill>
              </a:rPr>
              <a:t>Модул 4 Зелена дистрибуција (паковање и одрживи транспорт)</a:t>
            </a:r>
          </a:p>
          <a:p>
            <a:pPr algn="ctr">
              <a:lnSpc>
                <a:spcPct val="150000"/>
              </a:lnSpc>
            </a:pPr>
            <a:r>
              <a:rPr lang="ru-RU" sz="2800" dirty="0">
                <a:solidFill>
                  <a:srgbClr val="008000"/>
                </a:solidFill>
              </a:rPr>
              <a:t>Зелена дистрибуција (логистика)</a:t>
            </a:r>
          </a:p>
        </p:txBody>
      </p:sp>
      <p:graphicFrame>
        <p:nvGraphicFramePr>
          <p:cNvPr id="4" name="Table 3">
            <a:extLst>
              <a:ext uri="{FF2B5EF4-FFF2-40B4-BE49-F238E27FC236}">
                <a16:creationId xmlns="" xmlns:a16="http://schemas.microsoft.com/office/drawing/2014/main" id="{FBCBB93C-4C1F-3946-AD8A-1B410438F884}"/>
              </a:ext>
            </a:extLst>
          </p:cNvPr>
          <p:cNvGraphicFramePr>
            <a:graphicFrameLocks noGrp="1"/>
          </p:cNvGraphicFramePr>
          <p:nvPr/>
        </p:nvGraphicFramePr>
        <p:xfrm>
          <a:off x="510376" y="1953254"/>
          <a:ext cx="11377027" cy="474148"/>
        </p:xfrm>
        <a:graphic>
          <a:graphicData uri="http://schemas.openxmlformats.org/drawingml/2006/table">
            <a:tbl>
              <a:tblPr firstRow="1" firstCol="1" bandRow="1"/>
              <a:tblGrid>
                <a:gridCol w="4375071">
                  <a:extLst>
                    <a:ext uri="{9D8B030D-6E8A-4147-A177-3AD203B41FA5}">
                      <a16:colId xmlns="" xmlns:a16="http://schemas.microsoft.com/office/drawing/2014/main" val="3222544936"/>
                    </a:ext>
                  </a:extLst>
                </a:gridCol>
                <a:gridCol w="2625734">
                  <a:extLst>
                    <a:ext uri="{9D8B030D-6E8A-4147-A177-3AD203B41FA5}">
                      <a16:colId xmlns="" xmlns:a16="http://schemas.microsoft.com/office/drawing/2014/main" val="2492690819"/>
                    </a:ext>
                  </a:extLst>
                </a:gridCol>
                <a:gridCol w="4376222">
                  <a:extLst>
                    <a:ext uri="{9D8B030D-6E8A-4147-A177-3AD203B41FA5}">
                      <a16:colId xmlns="" xmlns:a16="http://schemas.microsoft.com/office/drawing/2014/main" val="3324569411"/>
                    </a:ext>
                  </a:extLst>
                </a:gridCol>
              </a:tblGrid>
              <a:tr h="474148">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3935143308"/>
                  </a:ext>
                </a:extLst>
              </a:tr>
            </a:tbl>
          </a:graphicData>
        </a:graphic>
      </p:graphicFrame>
    </p:spTree>
    <p:extLst>
      <p:ext uri="{BB962C8B-B14F-4D97-AF65-F5344CB8AC3E}">
        <p14:creationId xmlns:p14="http://schemas.microsoft.com/office/powerpoint/2010/main" val="33315862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2C7284A-4D77-9659-5A3A-63832AD663E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F1756E21-CFB3-E79E-3B68-F8C55BA7AED9}"/>
              </a:ext>
            </a:extLst>
          </p:cNvPr>
          <p:cNvGraphicFramePr>
            <a:graphicFrameLocks noGrp="1"/>
          </p:cNvGraphicFramePr>
          <p:nvPr>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Модул 4 Зелена дистрибуција (паковање и одрживи транспорт)</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graphicFrame>
        <p:nvGraphicFramePr>
          <p:cNvPr id="2" name="Table 1">
            <a:extLst>
              <a:ext uri="{FF2B5EF4-FFF2-40B4-BE49-F238E27FC236}">
                <a16:creationId xmlns:a16="http://schemas.microsoft.com/office/drawing/2014/main" xmlns="" id="{611ADEDA-58EF-FD21-8832-D30DA2C06E50}"/>
              </a:ext>
            </a:extLst>
          </p:cNvPr>
          <p:cNvGraphicFramePr>
            <a:graphicFrameLocks noGrp="1"/>
          </p:cNvGraphicFramePr>
          <p:nvPr>
            <p:extLst/>
          </p:nvPr>
        </p:nvGraphicFramePr>
        <p:xfrm>
          <a:off x="334161" y="1120356"/>
          <a:ext cx="11623377" cy="5546663"/>
        </p:xfrm>
        <a:graphic>
          <a:graphicData uri="http://schemas.openxmlformats.org/drawingml/2006/table">
            <a:tbl>
              <a:tblPr firstRow="1" firstCol="1" bandRow="1"/>
              <a:tblGrid>
                <a:gridCol w="2248093">
                  <a:extLst>
                    <a:ext uri="{9D8B030D-6E8A-4147-A177-3AD203B41FA5}">
                      <a16:colId xmlns:a16="http://schemas.microsoft.com/office/drawing/2014/main" xmlns="" val="3535666395"/>
                    </a:ext>
                  </a:extLst>
                </a:gridCol>
                <a:gridCol w="9375284">
                  <a:extLst>
                    <a:ext uri="{9D8B030D-6E8A-4147-A177-3AD203B41FA5}">
                      <a16:colId xmlns:a16="http://schemas.microsoft.com/office/drawing/2014/main" xmlns="" val="2825483040"/>
                    </a:ext>
                  </a:extLst>
                </a:gridCol>
              </a:tblGrid>
              <a:tr h="1386666">
                <a:tc>
                  <a:txBody>
                    <a:bodyPr/>
                    <a:lstStyle/>
                    <a:p>
                      <a:pPr algn="just">
                        <a:buNone/>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Циљеви модула: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EAF1DD"/>
                    </a:solidFill>
                  </a:tcPr>
                </a:tc>
                <a:tc>
                  <a:txBody>
                    <a:bodyPr/>
                    <a:lstStyle/>
                    <a:p>
                      <a:pPr marL="342900" lvl="0" indent="-342900" algn="just">
                        <a:buFont typeface="+mj-lt"/>
                        <a:buAutoNum type="arabicParenR"/>
                      </a:pPr>
                      <a:r>
                        <a:rPr lang="sr-Cyrl-RS" sz="2000" kern="100">
                          <a:effectLst/>
                          <a:latin typeface="Calibri" panose="020F0502020204030204" pitchFamily="34" charset="0"/>
                          <a:ea typeface="Times New Roman" panose="02020603050405020304" pitchFamily="18" charset="0"/>
                          <a:cs typeface="Calibri" panose="020F0502020204030204" pitchFamily="34" charset="0"/>
                        </a:rPr>
                        <a:t>Унапређење знања и вештина за зелену дистрибуцију производа.</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2000" kern="100">
                          <a:effectLst/>
                          <a:latin typeface="Calibri" panose="020F0502020204030204" pitchFamily="34" charset="0"/>
                          <a:ea typeface="Times New Roman" panose="02020603050405020304" pitchFamily="18" charset="0"/>
                          <a:cs typeface="Calibri" panose="020F0502020204030204" pitchFamily="34" charset="0"/>
                        </a:rPr>
                        <a:t>Интеграција зелених принципа дистрибуције, паковања и транспорта у пословање  МСП-а. </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a16="http://schemas.microsoft.com/office/drawing/2014/main" xmlns="" val="128306953"/>
                  </a:ext>
                </a:extLst>
              </a:tr>
              <a:tr h="4159997">
                <a:tc>
                  <a:txBody>
                    <a:bodyPr/>
                    <a:lstStyle/>
                    <a:p>
                      <a:pPr algn="just">
                        <a:buNone/>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Очекивани резултати модула: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EAF1DD"/>
                    </a:solidFill>
                  </a:tcPr>
                </a:tc>
                <a:tc>
                  <a:txBody>
                    <a:bodyPr/>
                    <a:lstStyle/>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Знање: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моћи да разумеју утицај и значај зелене дистрибуције на ефикасно пословање.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Вештине: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моћи да идентификују нове начине паковања и одрживог транспорта и да примене мере за оптимизацију унутрашњег транспорта.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Компетенције: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моћи да да ураде анализу зелене дистрибуције у свом привидном субјекту и да налазе инкорпорирају у свој пословни план.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a16="http://schemas.microsoft.com/office/drawing/2014/main" xmlns="" val="1970731374"/>
                  </a:ext>
                </a:extLst>
              </a:tr>
            </a:tbl>
          </a:graphicData>
        </a:graphic>
      </p:graphicFrame>
    </p:spTree>
    <p:extLst>
      <p:ext uri="{BB962C8B-B14F-4D97-AF65-F5344CB8AC3E}">
        <p14:creationId xmlns:p14="http://schemas.microsoft.com/office/powerpoint/2010/main" val="4091689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77A6D46-E85B-56C3-E0AE-7E3CF1BAFEDE}"/>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8A9AD241-6750-AD6D-C495-F52493F9AF3A}"/>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8</a:t>
                      </a:r>
                      <a:r>
                        <a:rPr lang="ru-RU" sz="2000" dirty="0">
                          <a:solidFill>
                            <a:srgbClr val="009900"/>
                          </a:solidFill>
                        </a:rPr>
                        <a:t> Зелена дистрибуција (логистика)</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3" name="TextBox 2">
            <a:extLst>
              <a:ext uri="{FF2B5EF4-FFF2-40B4-BE49-F238E27FC236}">
                <a16:creationId xmlns="" xmlns:a16="http://schemas.microsoft.com/office/drawing/2014/main" id="{B58E1025-1AA7-51B6-91DE-8D56B5B08CB3}"/>
              </a:ext>
            </a:extLst>
          </p:cNvPr>
          <p:cNvSpPr txBox="1"/>
          <p:nvPr/>
        </p:nvSpPr>
        <p:spPr>
          <a:xfrm>
            <a:off x="334160" y="929444"/>
            <a:ext cx="11623377" cy="5632311"/>
          </a:xfrm>
          <a:prstGeom prst="rect">
            <a:avLst/>
          </a:prstGeom>
          <a:noFill/>
        </p:spPr>
        <p:txBody>
          <a:bodyPr wrap="square">
            <a:spAutoFit/>
          </a:bodyPr>
          <a:lstStyle/>
          <a:p>
            <a:pPr marL="342900" indent="-342900" algn="just">
              <a:buFont typeface="Wingdings" panose="05000000000000000000" pitchFamily="2" charset="2"/>
              <a:buChar char="q"/>
            </a:pPr>
            <a:r>
              <a:rPr lang="ru-RU" sz="2000" dirty="0"/>
              <a:t>Логистика је алат за допремање производа на право место у право време и снажно утиче на конкурентности МСП-а. Основна улога логистике је да смањи трошкове, оствари уштеде у времену, повећа поузданост и флексибилност испоручене робе.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Зелена логистика обухвата примену организационих и транспортних метода које смањују штетне утицаје на животну средину.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Зелена логистика примењује енергетски ефикасне транспортне технологије (електрична возила, алтернативних горива) и интегрише одрживе праксе (паковање производа, оптимизација рута, аутоматизација и сл.).</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Зелена логистика може да укључи и додатне трошкове, као што је улагање у електрична возила или зелену технологију, међутим дугорочне уштеде су велике.</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Ø"/>
            </a:pPr>
            <a:r>
              <a:rPr lang="ru-RU" sz="2000" dirty="0"/>
              <a:t>Аутоматизована логистика омогућава боље праћење и управљање возилима, оптимизацију рута и распореда испорука, и аутоматизацију других логистичких процеса. </a:t>
            </a:r>
          </a:p>
          <a:p>
            <a:pPr marL="342900" indent="-342900" algn="just">
              <a:buFont typeface="Wingdings" panose="05000000000000000000" pitchFamily="2" charset="2"/>
              <a:buChar char="Ø"/>
            </a:pPr>
            <a:r>
              <a:rPr lang="ru-RU" sz="2000" dirty="0"/>
              <a:t>Предузећа која оптимизују своје руте или користе енергетски ефикасна возила имају мању потрошњу горива и трошкове одржавања.</a:t>
            </a:r>
          </a:p>
        </p:txBody>
      </p:sp>
    </p:spTree>
    <p:extLst>
      <p:ext uri="{BB962C8B-B14F-4D97-AF65-F5344CB8AC3E}">
        <p14:creationId xmlns:p14="http://schemas.microsoft.com/office/powerpoint/2010/main" val="1483196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2DE4A19-1595-F807-2EEF-60E31B8EB7EE}"/>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7C73776E-A84D-4D6D-5832-74CDB1271105}"/>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8</a:t>
                      </a:r>
                      <a:r>
                        <a:rPr lang="ru-RU" sz="2000" dirty="0">
                          <a:solidFill>
                            <a:srgbClr val="009900"/>
                          </a:solidFill>
                        </a:rPr>
                        <a:t> Зелена дистрибуција (логистика)</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3" name="TextBox 2">
            <a:extLst>
              <a:ext uri="{FF2B5EF4-FFF2-40B4-BE49-F238E27FC236}">
                <a16:creationId xmlns="" xmlns:a16="http://schemas.microsoft.com/office/drawing/2014/main" id="{69A50C70-F770-9F8A-74DB-7FD0127F97B6}"/>
              </a:ext>
            </a:extLst>
          </p:cNvPr>
          <p:cNvSpPr txBox="1"/>
          <p:nvPr/>
        </p:nvSpPr>
        <p:spPr>
          <a:xfrm>
            <a:off x="381211" y="963374"/>
            <a:ext cx="11529275" cy="5324535"/>
          </a:xfrm>
          <a:prstGeom prst="rect">
            <a:avLst/>
          </a:prstGeom>
          <a:noFill/>
        </p:spPr>
        <p:txBody>
          <a:bodyPr wrap="square">
            <a:spAutoFit/>
          </a:bodyPr>
          <a:lstStyle/>
          <a:p>
            <a:pPr marL="285750" indent="-285750" algn="just">
              <a:buFont typeface="Wingdings" panose="05000000000000000000" pitchFamily="2" charset="2"/>
              <a:buChar char="q"/>
            </a:pPr>
            <a:r>
              <a:rPr lang="ru-RU" sz="2000" dirty="0"/>
              <a:t>МСП-а када већину набавке сировина и пласмана производа врше у кругу до 150 km озелењавају своје пословање и смањују трошкове транспорта.</a:t>
            </a:r>
          </a:p>
          <a:p>
            <a:pPr marL="285750" indent="-285750" algn="just">
              <a:buFont typeface="Wingdings" panose="05000000000000000000" pitchFamily="2" charset="2"/>
              <a:buChar char="q"/>
            </a:pPr>
            <a:endParaRPr lang="ru-RU" sz="2000" dirty="0"/>
          </a:p>
          <a:p>
            <a:pPr marL="342900" indent="-342900" algn="just">
              <a:buFont typeface="Wingdings" panose="05000000000000000000" pitchFamily="2" charset="2"/>
              <a:buChar char="Ø"/>
            </a:pPr>
            <a:r>
              <a:rPr lang="ru-RU" sz="2000" dirty="0"/>
              <a:t>Локални транспорт обухвата превоз унутар одређеног географског подручја или региона до 150 km.</a:t>
            </a:r>
          </a:p>
          <a:p>
            <a:pPr marL="342900" indent="-342900" algn="just">
              <a:buFont typeface="Wingdings" panose="05000000000000000000" pitchFamily="2" charset="2"/>
              <a:buChar char="Ø"/>
            </a:pPr>
            <a:endParaRPr lang="ru-RU" sz="2000" dirty="0"/>
          </a:p>
          <a:p>
            <a:pPr marL="342900" indent="-342900" algn="just">
              <a:buFont typeface="Wingdings" panose="05000000000000000000" pitchFamily="2" charset="2"/>
              <a:buChar char="Ø"/>
            </a:pPr>
            <a:r>
              <a:rPr lang="ru-RU" sz="2000" dirty="0"/>
              <a:t>Прекогранични транспорт обухвата транспортне активности које подразумевају прелазак државне границе и крећу у кругу до 150 km.</a:t>
            </a:r>
          </a:p>
          <a:p>
            <a:pPr marL="285750" indent="-285750" algn="just">
              <a:buFont typeface="Wingdings" panose="05000000000000000000" pitchFamily="2" charset="2"/>
              <a:buChar char="q"/>
            </a:pPr>
            <a:endParaRPr lang="ru-RU" sz="2000" dirty="0"/>
          </a:p>
          <a:p>
            <a:pPr marL="285750" indent="-285750" algn="just">
              <a:buFont typeface="Wingdings" panose="05000000000000000000" pitchFamily="2" charset="2"/>
              <a:buChar char="q"/>
            </a:pPr>
            <a:r>
              <a:rPr lang="ru-RU" sz="2000" dirty="0"/>
              <a:t>Побољшање ефикасности и одрживости логистичких операција:</a:t>
            </a:r>
          </a:p>
          <a:p>
            <a:pPr marL="285750" indent="-285750" algn="just">
              <a:buFont typeface="Wingdings" panose="05000000000000000000" pitchFamily="2" charset="2"/>
              <a:buChar char="q"/>
            </a:pPr>
            <a:endParaRPr lang="ru-RU" sz="2000" dirty="0"/>
          </a:p>
          <a:p>
            <a:pPr marL="342900" indent="-342900" algn="just">
              <a:buFont typeface="Wingdings" panose="05000000000000000000" pitchFamily="2" charset="2"/>
              <a:buChar char="Ø"/>
            </a:pPr>
            <a:r>
              <a:rPr lang="ru-RU" sz="2000" dirty="0"/>
              <a:t>Избегавање превоза појединачних или мањих количина сировина/производа. Ово може укључивати примену различитих метода за груписање поруџбина и оптимизацију рута.</a:t>
            </a:r>
          </a:p>
          <a:p>
            <a:pPr marL="342900" indent="-342900" algn="just">
              <a:buFont typeface="Wingdings" panose="05000000000000000000" pitchFamily="2" charset="2"/>
              <a:buChar char="Ø"/>
            </a:pPr>
            <a:endParaRPr lang="ru-RU" sz="2000" dirty="0"/>
          </a:p>
          <a:p>
            <a:pPr marL="342900" indent="-342900" algn="just">
              <a:buFont typeface="Wingdings" panose="05000000000000000000" pitchFamily="2" charset="2"/>
              <a:buChar char="Ø"/>
            </a:pPr>
            <a:r>
              <a:rPr lang="ru-RU" sz="2000" dirty="0"/>
              <a:t>Управљање залихама применом метода у право време (Just-In-Time) и централизација залиха могу значајно смањити потребу за честим и непотребним транспортом. Метода у право време минимизира количину залиха која се држи на лагеру док централизација залиха омогућава ефикасније и економичније транспортне операције.</a:t>
            </a:r>
          </a:p>
        </p:txBody>
      </p:sp>
    </p:spTree>
    <p:extLst>
      <p:ext uri="{BB962C8B-B14F-4D97-AF65-F5344CB8AC3E}">
        <p14:creationId xmlns:p14="http://schemas.microsoft.com/office/powerpoint/2010/main" val="2275821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3A9DF8FA-1DAD-FB2D-097F-21D63772B96F}"/>
              </a:ext>
            </a:extLst>
          </p:cNvPr>
          <p:cNvGraphicFramePr>
            <a:graphicFrameLocks noGrp="1"/>
          </p:cNvGraphicFramePr>
          <p:nvPr>
            <p:extLst>
              <p:ext uri="{D42A27DB-BD31-4B8C-83A1-F6EECF244321}">
                <p14:modId xmlns:p14="http://schemas.microsoft.com/office/powerpoint/2010/main" val="3424392498"/>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8</a:t>
                      </a:r>
                      <a:r>
                        <a:rPr lang="ru-RU" sz="2000" dirty="0">
                          <a:solidFill>
                            <a:srgbClr val="009900"/>
                          </a:solidFill>
                        </a:rPr>
                        <a:t> Зелена дистрибуција (логистика)</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3" name="TextBox 2">
            <a:extLst>
              <a:ext uri="{FF2B5EF4-FFF2-40B4-BE49-F238E27FC236}">
                <a16:creationId xmlns="" xmlns:a16="http://schemas.microsoft.com/office/drawing/2014/main" id="{EECBD078-0AE4-982C-2F29-A4BD3DD29885}"/>
              </a:ext>
            </a:extLst>
          </p:cNvPr>
          <p:cNvSpPr txBox="1"/>
          <p:nvPr/>
        </p:nvSpPr>
        <p:spPr>
          <a:xfrm>
            <a:off x="334161" y="920621"/>
            <a:ext cx="11623377" cy="5016758"/>
          </a:xfrm>
          <a:prstGeom prst="rect">
            <a:avLst/>
          </a:prstGeom>
          <a:noFill/>
        </p:spPr>
        <p:txBody>
          <a:bodyPr wrap="square">
            <a:spAutoFit/>
          </a:bodyPr>
          <a:lstStyle/>
          <a:p>
            <a:r>
              <a:rPr lang="ru-RU" sz="2000" b="1" dirty="0"/>
              <a:t>Оптимизација рута</a:t>
            </a:r>
          </a:p>
          <a:p>
            <a:endParaRPr lang="ru-RU" sz="2000" dirty="0"/>
          </a:p>
          <a:p>
            <a:pPr marL="342900" indent="-342900">
              <a:buFont typeface="Wingdings" panose="05000000000000000000" pitchFamily="2" charset="2"/>
              <a:buChar char="q"/>
            </a:pPr>
            <a:r>
              <a:rPr lang="ru-RU" sz="2000" dirty="0"/>
              <a:t>Оптимизација рута укључује избор најбољих рута, транспортних средстава или њихову комбинацију.</a:t>
            </a:r>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q"/>
            </a:pPr>
            <a:r>
              <a:rPr lang="ru-RU" sz="2000" dirty="0"/>
              <a:t>Оптималне руте смањују трошкове и време транспорта и повећавају ефикасност и брзину испорука.</a:t>
            </a:r>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q"/>
            </a:pPr>
            <a:r>
              <a:rPr lang="ru-RU" sz="2000" dirty="0"/>
              <a:t>Паметни планери рута у виду професионалних и бесплатних апликација за планирање рута омогућују оптимизацију рута.</a:t>
            </a:r>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Ø"/>
            </a:pPr>
            <a:r>
              <a:rPr lang="ru-RU" sz="2000" dirty="0"/>
              <a:t>ViaMichelin </a:t>
            </a:r>
            <a:r>
              <a:rPr lang="ru-RU" sz="2000" dirty="0">
                <a:hlinkClick r:id="rId3"/>
              </a:rPr>
              <a:t>https://www.viamichelin.com</a:t>
            </a:r>
            <a:endParaRPr lang="ru-RU" sz="2000" dirty="0"/>
          </a:p>
          <a:p>
            <a:pPr marL="342900" indent="-342900">
              <a:buFont typeface="Wingdings" panose="05000000000000000000" pitchFamily="2" charset="2"/>
              <a:buChar char="Ø"/>
            </a:pPr>
            <a:r>
              <a:rPr lang="ru-RU" sz="2000" dirty="0"/>
              <a:t>Google Maps </a:t>
            </a:r>
            <a:r>
              <a:rPr lang="ru-RU" sz="2000" dirty="0">
                <a:hlinkClick r:id="rId4"/>
              </a:rPr>
              <a:t>https://www.google.rs/maps</a:t>
            </a:r>
            <a:endParaRPr lang="ru-RU" sz="2000" dirty="0"/>
          </a:p>
          <a:p>
            <a:pPr marL="342900" indent="-342900" algn="just">
              <a:buFont typeface="Wingdings" panose="05000000000000000000" pitchFamily="2" charset="2"/>
              <a:buChar char="Ø"/>
            </a:pPr>
            <a:r>
              <a:rPr lang="ru-RU" sz="2000" dirty="0"/>
              <a:t>Zeo планер руте омогућује појединцима и предузећима да планирају и оптимизују своје руте испоруке. Софтвер  користи алгоритме за израчунавање најбржих и најефикаснијих рута на основу више фактора, као што су удаљеност, густина саобраћаја и временска ограничења. Бесплатна  је 7-дневна пробна верзија. </a:t>
            </a:r>
            <a:r>
              <a:rPr lang="sr-Cyrl-RS" sz="2000" dirty="0" smtClean="0"/>
              <a:t>Услови и трошкови </a:t>
            </a:r>
            <a:r>
              <a:rPr lang="sr-Cyrl-RS" sz="2000" dirty="0"/>
              <a:t>коришћења овог софтвера доступни су на:</a:t>
            </a:r>
            <a:r>
              <a:rPr lang="ru-RU" sz="2000" dirty="0"/>
              <a:t> </a:t>
            </a:r>
            <a:r>
              <a:rPr lang="en-US" sz="2000" dirty="0">
                <a:hlinkClick r:id="rId5"/>
              </a:rPr>
              <a:t>https://zeorouteplanner.com/</a:t>
            </a:r>
            <a:endParaRPr lang="ru-RU" sz="2000" dirty="0"/>
          </a:p>
        </p:txBody>
      </p:sp>
    </p:spTree>
    <p:extLst>
      <p:ext uri="{BB962C8B-B14F-4D97-AF65-F5344CB8AC3E}">
        <p14:creationId xmlns:p14="http://schemas.microsoft.com/office/powerpoint/2010/main" val="2934939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73DF56D7-BEBC-F3D0-F17A-04A337C865C4}"/>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513314AB-938F-D057-3676-1DB0049AAC1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8</a:t>
                      </a:r>
                      <a:r>
                        <a:rPr lang="ru-RU" sz="2000" dirty="0">
                          <a:solidFill>
                            <a:srgbClr val="009900"/>
                          </a:solidFill>
                        </a:rPr>
                        <a:t> Зелена дистрибуција (логистика)</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2" name="TextBox 1">
            <a:extLst>
              <a:ext uri="{FF2B5EF4-FFF2-40B4-BE49-F238E27FC236}">
                <a16:creationId xmlns="" xmlns:a16="http://schemas.microsoft.com/office/drawing/2014/main" id="{B8D01383-8A33-C856-BFE6-B611D4FBE8ED}"/>
              </a:ext>
            </a:extLst>
          </p:cNvPr>
          <p:cNvSpPr txBox="1"/>
          <p:nvPr/>
        </p:nvSpPr>
        <p:spPr>
          <a:xfrm>
            <a:off x="334160" y="1063702"/>
            <a:ext cx="11623377" cy="5016758"/>
          </a:xfrm>
          <a:prstGeom prst="rect">
            <a:avLst/>
          </a:prstGeom>
          <a:noFill/>
        </p:spPr>
        <p:txBody>
          <a:bodyPr wrap="square">
            <a:spAutoFit/>
          </a:bodyPr>
          <a:lstStyle/>
          <a:p>
            <a:pPr marL="342900" indent="-342900" algn="just">
              <a:buFont typeface="Wingdings" panose="05000000000000000000" pitchFamily="2" charset="2"/>
              <a:buChar char="q"/>
            </a:pPr>
            <a:r>
              <a:rPr lang="ru-RU" sz="2000" b="1" dirty="0"/>
              <a:t>Вежба (рад у паровима):</a:t>
            </a:r>
          </a:p>
          <a:p>
            <a:pPr marL="342900" indent="-342900" algn="just">
              <a:buFont typeface="Wingdings" panose="05000000000000000000" pitchFamily="2" charset="2"/>
              <a:buChar char="q"/>
            </a:pPr>
            <a:endParaRPr lang="ru-RU" sz="2000" b="1" dirty="0"/>
          </a:p>
          <a:p>
            <a:pPr marL="342900" indent="-342900" algn="just">
              <a:buFont typeface="Wingdings" panose="05000000000000000000" pitchFamily="2" charset="2"/>
              <a:buChar char="§"/>
            </a:pPr>
            <a:r>
              <a:rPr lang="ru-RU" sz="2000" b="1" dirty="0"/>
              <a:t>Анализа примера (студија случаја) из </a:t>
            </a:r>
            <a:r>
              <a:rPr lang="sr-Cyrl-RS" sz="2000" b="1" dirty="0"/>
              <a:t>публикације "Зелена Европа - Примери добре праксе озелењавања пословања"</a:t>
            </a:r>
          </a:p>
          <a:p>
            <a:pPr marL="342900" indent="-342900" algn="just">
              <a:buFont typeface="Wingdings" panose="05000000000000000000" pitchFamily="2" charset="2"/>
              <a:buChar char="§"/>
            </a:pPr>
            <a:endParaRPr lang="en-US" sz="2000" b="1" dirty="0"/>
          </a:p>
          <a:p>
            <a:pPr>
              <a:buNone/>
            </a:pPr>
            <a:r>
              <a:rPr lang="sr-Cyrl-RS" sz="2000" dirty="0">
                <a:effectLst/>
                <a:ea typeface="Times New Roman" panose="02020603050405020304" pitchFamily="18" charset="0"/>
                <a:cs typeface="Calibri" panose="020F0502020204030204" pitchFamily="34" charset="0"/>
              </a:rPr>
              <a:t>Примери добре праксе за оптимизацију транспорта:</a:t>
            </a:r>
            <a:endParaRPr lang="en-US" sz="2000" dirty="0">
              <a:effectLst/>
              <a:ea typeface="Times New Roman" panose="02020603050405020304" pitchFamily="18" charset="0"/>
              <a:cs typeface="Calibri" panose="020F0502020204030204" pitchFamily="34" charset="0"/>
            </a:endParaRPr>
          </a:p>
          <a:p>
            <a:pPr marL="342900" lvl="0" indent="-342900">
              <a:buFont typeface="+mj-lt"/>
              <a:buAutoNum type="arabicParenR"/>
            </a:pPr>
            <a:r>
              <a:rPr lang="sr-Cyrl-RS" sz="2000" dirty="0">
                <a:effectLst/>
                <a:ea typeface="Times New Roman" panose="02020603050405020304" pitchFamily="18" charset="0"/>
                <a:cs typeface="Calibri" panose="020F0502020204030204" pitchFamily="34" charset="0"/>
              </a:rPr>
              <a:t>Испорука више производа - </a:t>
            </a:r>
            <a:r>
              <a:rPr lang="sr-Cyrl-RS" sz="2000" dirty="0" err="1">
                <a:effectLst/>
                <a:ea typeface="Times New Roman" panose="02020603050405020304" pitchFamily="18" charset="0"/>
                <a:cs typeface="Calibri" panose="020F0502020204030204" pitchFamily="34" charset="0"/>
              </a:rPr>
              <a:t>Coca-Cola</a:t>
            </a:r>
            <a:r>
              <a:rPr lang="sr-Cyrl-RS" sz="2000" dirty="0">
                <a:effectLst/>
                <a:ea typeface="Times New Roman" panose="02020603050405020304" pitchFamily="18" charset="0"/>
                <a:cs typeface="Calibri" panose="020F0502020204030204" pitchFamily="34" charset="0"/>
              </a:rPr>
              <a:t> HBC Грчка.</a:t>
            </a:r>
            <a:endParaRPr lang="en-US" sz="2000" dirty="0">
              <a:effectLst/>
              <a:ea typeface="Times New Roman" panose="02020603050405020304" pitchFamily="18" charset="0"/>
              <a:cs typeface="Calibri" panose="020F0502020204030204" pitchFamily="34" charset="0"/>
            </a:endParaRPr>
          </a:p>
          <a:p>
            <a:pPr marL="342900" lvl="0" indent="-342900">
              <a:buFont typeface="+mj-lt"/>
              <a:buAutoNum type="arabicParenR"/>
            </a:pPr>
            <a:r>
              <a:rPr lang="sr-Cyrl-RS" sz="2000" dirty="0">
                <a:effectLst/>
                <a:ea typeface="Times New Roman" panose="02020603050405020304" pitchFamily="18" charset="0"/>
                <a:cs typeface="Calibri" panose="020F0502020204030204" pitchFamily="34" charset="0"/>
              </a:rPr>
              <a:t>Директна испорука и модел логистике "тачно на време" - </a:t>
            </a:r>
            <a:r>
              <a:rPr lang="sr-Cyrl-RS" sz="2000" dirty="0" err="1">
                <a:effectLst/>
                <a:ea typeface="Times New Roman" panose="02020603050405020304" pitchFamily="18" charset="0"/>
                <a:cs typeface="Calibri" panose="020F0502020204030204" pitchFamily="34" charset="0"/>
              </a:rPr>
              <a:t>Henkel</a:t>
            </a:r>
            <a:r>
              <a:rPr lang="sr-Cyrl-RS" sz="2000" dirty="0">
                <a:effectLst/>
                <a:ea typeface="Times New Roman" panose="02020603050405020304" pitchFamily="18" charset="0"/>
                <a:cs typeface="Calibri" panose="020F0502020204030204" pitchFamily="34" charset="0"/>
              </a:rPr>
              <a:t> Немачка.</a:t>
            </a:r>
            <a:endParaRPr lang="en-US" sz="2000" dirty="0">
              <a:effectLst/>
              <a:ea typeface="Times New Roman" panose="02020603050405020304" pitchFamily="18" charset="0"/>
              <a:cs typeface="Calibri" panose="020F0502020204030204" pitchFamily="34" charset="0"/>
            </a:endParaRPr>
          </a:p>
          <a:p>
            <a:pPr marL="342900" lvl="0" indent="-342900">
              <a:buFont typeface="+mj-lt"/>
              <a:buAutoNum type="arabicParenR"/>
            </a:pPr>
            <a:r>
              <a:rPr lang="sr-Cyrl-RS" sz="2000" dirty="0">
                <a:effectLst/>
                <a:ea typeface="Times New Roman" panose="02020603050405020304" pitchFamily="18" charset="0"/>
                <a:cs typeface="Calibri" panose="020F0502020204030204" pitchFamily="34" charset="0"/>
              </a:rPr>
              <a:t>Систем електронског планирања логистике - </a:t>
            </a:r>
            <a:r>
              <a:rPr lang="sr-Cyrl-RS" sz="2000" dirty="0" err="1">
                <a:effectLst/>
                <a:ea typeface="Times New Roman" panose="02020603050405020304" pitchFamily="18" charset="0"/>
                <a:cs typeface="Calibri" panose="020F0502020204030204" pitchFamily="34" charset="0"/>
              </a:rPr>
              <a:t>Podravka</a:t>
            </a:r>
            <a:r>
              <a:rPr lang="sr-Cyrl-RS" sz="2000" dirty="0">
                <a:effectLst/>
                <a:ea typeface="Times New Roman" panose="02020603050405020304" pitchFamily="18" charset="0"/>
                <a:cs typeface="Calibri" panose="020F0502020204030204" pitchFamily="34" charset="0"/>
              </a:rPr>
              <a:t> – Хрватска.</a:t>
            </a:r>
            <a:endParaRPr lang="en-US" sz="2000" dirty="0">
              <a:effectLst/>
              <a:ea typeface="Times New Roman" panose="02020603050405020304" pitchFamily="18" charset="0"/>
              <a:cs typeface="Calibri" panose="020F0502020204030204" pitchFamily="34" charset="0"/>
            </a:endParaRPr>
          </a:p>
          <a:p>
            <a:pPr>
              <a:buNone/>
            </a:pPr>
            <a:r>
              <a:rPr lang="sr-Cyrl-RS" sz="2000" dirty="0">
                <a:effectLst/>
                <a:ea typeface="Times New Roman" panose="02020603050405020304" pitchFamily="18" charset="0"/>
                <a:cs typeface="Calibri" panose="020F0502020204030204" pitchFamily="34" charset="0"/>
              </a:rPr>
              <a:t> </a:t>
            </a:r>
            <a:endParaRPr lang="en-US" sz="2000" dirty="0">
              <a:effectLst/>
              <a:ea typeface="Times New Roman" panose="02020603050405020304" pitchFamily="18" charset="0"/>
              <a:cs typeface="Calibri" panose="020F0502020204030204" pitchFamily="34" charset="0"/>
            </a:endParaRPr>
          </a:p>
          <a:p>
            <a:pPr>
              <a:buNone/>
            </a:pPr>
            <a:r>
              <a:rPr lang="sr-Cyrl-RS" sz="2000" dirty="0">
                <a:effectLst/>
                <a:ea typeface="Times New Roman" panose="02020603050405020304" pitchFamily="18" charset="0"/>
                <a:cs typeface="Calibri" panose="020F0502020204030204" pitchFamily="34" charset="0"/>
              </a:rPr>
              <a:t>Примери добре праксе за канале дистрибуције:</a:t>
            </a:r>
            <a:endParaRPr lang="en-US" sz="2000" dirty="0">
              <a:effectLst/>
              <a:ea typeface="Times New Roman" panose="02020603050405020304" pitchFamily="18" charset="0"/>
              <a:cs typeface="Calibri" panose="020F0502020204030204" pitchFamily="34" charset="0"/>
            </a:endParaRPr>
          </a:p>
          <a:p>
            <a:pPr marL="342900" lvl="0" indent="-342900">
              <a:buFont typeface="+mj-lt"/>
              <a:buAutoNum type="arabicParenR" startAt="3"/>
            </a:pPr>
            <a:r>
              <a:rPr lang="sr-Cyrl-RS" sz="2000" dirty="0">
                <a:effectLst/>
                <a:ea typeface="Times New Roman" panose="02020603050405020304" pitchFamily="18" charset="0"/>
                <a:cs typeface="Calibri" panose="020F0502020204030204" pitchFamily="34" charset="0"/>
              </a:rPr>
              <a:t>Регионални дистрибуцијски центри - </a:t>
            </a:r>
            <a:r>
              <a:rPr lang="sr-Cyrl-RS" sz="2000" dirty="0" err="1">
                <a:effectLst/>
                <a:ea typeface="Times New Roman" panose="02020603050405020304" pitchFamily="18" charset="0"/>
                <a:cs typeface="Calibri" panose="020F0502020204030204" pitchFamily="34" charset="0"/>
              </a:rPr>
              <a:t>Atlantic</a:t>
            </a:r>
            <a:r>
              <a:rPr lang="sr-Cyrl-RS" sz="2000" dirty="0">
                <a:effectLst/>
                <a:ea typeface="Times New Roman" panose="02020603050405020304" pitchFamily="18" charset="0"/>
                <a:cs typeface="Calibri" panose="020F0502020204030204" pitchFamily="34" charset="0"/>
              </a:rPr>
              <a:t> Група Хрватска.</a:t>
            </a:r>
            <a:endParaRPr lang="en-US" sz="2000" dirty="0">
              <a:effectLst/>
              <a:ea typeface="Times New Roman" panose="02020603050405020304" pitchFamily="18" charset="0"/>
              <a:cs typeface="Calibri" panose="020F0502020204030204" pitchFamily="34" charset="0"/>
            </a:endParaRPr>
          </a:p>
          <a:p>
            <a:pPr marL="342900" lvl="0" indent="-342900">
              <a:buFont typeface="+mj-lt"/>
              <a:buAutoNum type="arabicParenR" startAt="3"/>
            </a:pPr>
            <a:r>
              <a:rPr lang="sr-Cyrl-RS" sz="2000" dirty="0">
                <a:effectLst/>
                <a:ea typeface="Times New Roman" panose="02020603050405020304" pitchFamily="18" charset="0"/>
                <a:cs typeface="Calibri" panose="020F0502020204030204" pitchFamily="34" charset="0"/>
              </a:rPr>
              <a:t>Софтвер за оптимизацију рута - </a:t>
            </a:r>
            <a:r>
              <a:rPr lang="sr-Cyrl-RS" sz="2000" dirty="0" err="1">
                <a:effectLst/>
                <a:ea typeface="Times New Roman" panose="02020603050405020304" pitchFamily="18" charset="0"/>
                <a:cs typeface="Calibri" panose="020F0502020204030204" pitchFamily="34" charset="0"/>
              </a:rPr>
              <a:t>Carlsberg</a:t>
            </a:r>
            <a:r>
              <a:rPr lang="sr-Cyrl-RS" sz="2000" dirty="0">
                <a:effectLst/>
                <a:ea typeface="Times New Roman" panose="02020603050405020304" pitchFamily="18" charset="0"/>
                <a:cs typeface="Calibri" panose="020F0502020204030204" pitchFamily="34" charset="0"/>
              </a:rPr>
              <a:t>  Данска.</a:t>
            </a:r>
            <a:endParaRPr lang="en-US" sz="2000" dirty="0">
              <a:effectLst/>
              <a:ea typeface="Times New Roman" panose="02020603050405020304" pitchFamily="18" charset="0"/>
              <a:cs typeface="Calibri" panose="020F0502020204030204" pitchFamily="34" charset="0"/>
            </a:endParaRPr>
          </a:p>
          <a:p>
            <a:pPr algn="just">
              <a:buNone/>
            </a:pPr>
            <a:endParaRPr lang="en-US" sz="2000" dirty="0">
              <a:effectLst/>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
            </a:pPr>
            <a:endParaRPr lang="sr-Cyrl-RS" sz="2000" kern="100" dirty="0">
              <a:cs typeface="Calibri" panose="020F0502020204030204" pitchFamily="34" charset="0"/>
            </a:endParaRPr>
          </a:p>
          <a:p>
            <a:pPr marL="457200" lvl="0" indent="-457200" algn="just">
              <a:buFont typeface="Wingdings" panose="05000000000000000000" pitchFamily="2" charset="2"/>
              <a:buChar char="q"/>
            </a:pPr>
            <a:r>
              <a:rPr lang="mk-MK" sz="2000" kern="100" dirty="0">
                <a:effectLst/>
                <a:cs typeface="Calibri" panose="020F0502020204030204" pitchFamily="34" charset="0"/>
              </a:rPr>
              <a:t>Презентације урађеног и дискусија.</a:t>
            </a:r>
            <a:endParaRPr lang="en-US" sz="2000" kern="100" dirty="0">
              <a:effectLst/>
              <a:cs typeface="Calibri" panose="020F0502020204030204" pitchFamily="34" charset="0"/>
            </a:endParaRPr>
          </a:p>
        </p:txBody>
      </p:sp>
    </p:spTree>
    <p:extLst>
      <p:ext uri="{BB962C8B-B14F-4D97-AF65-F5344CB8AC3E}">
        <p14:creationId xmlns:p14="http://schemas.microsoft.com/office/powerpoint/2010/main" val="189588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622DB8E-EB56-79DE-8B7A-91B742081C13}"/>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4562038E-7EB2-1E5F-0D3A-F3B24F628920}"/>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8</a:t>
                      </a:r>
                      <a:r>
                        <a:rPr lang="ru-RU" sz="2000" dirty="0">
                          <a:solidFill>
                            <a:srgbClr val="009900"/>
                          </a:solidFill>
                        </a:rPr>
                        <a:t> Зелена дистрибуција (логистика)</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2" name="TextBox 1">
            <a:extLst>
              <a:ext uri="{FF2B5EF4-FFF2-40B4-BE49-F238E27FC236}">
                <a16:creationId xmlns="" xmlns:a16="http://schemas.microsoft.com/office/drawing/2014/main" id="{119A4504-63DF-7B3F-CCAA-B6D8E7BEEE03}"/>
              </a:ext>
            </a:extLst>
          </p:cNvPr>
          <p:cNvSpPr txBox="1"/>
          <p:nvPr/>
        </p:nvSpPr>
        <p:spPr>
          <a:xfrm>
            <a:off x="284311" y="2143795"/>
            <a:ext cx="11623377" cy="1569660"/>
          </a:xfrm>
          <a:prstGeom prst="rect">
            <a:avLst/>
          </a:prstGeom>
          <a:noFill/>
        </p:spPr>
        <p:txBody>
          <a:bodyPr wrap="square">
            <a:spAutoFit/>
          </a:bodyPr>
          <a:lstStyle/>
          <a:p>
            <a:pPr marL="285750" indent="-285750">
              <a:buFont typeface="Wingdings" panose="05000000000000000000" pitchFamily="2" charset="2"/>
              <a:buChar char="q"/>
            </a:pPr>
            <a:r>
              <a:rPr lang="ru-RU" sz="2400" b="1" dirty="0"/>
              <a:t>Практичан рад на индивидуалној припреми бизнис плана/стратегије озелењавање пословања. </a:t>
            </a:r>
            <a:r>
              <a:rPr lang="ru-RU" sz="2400" dirty="0"/>
              <a:t>Попуњавање делова обрасца: </a:t>
            </a:r>
          </a:p>
          <a:p>
            <a:pPr marL="285750" indent="-285750">
              <a:buFont typeface="Wingdings" panose="05000000000000000000" pitchFamily="2" charset="2"/>
              <a:buChar char="q"/>
            </a:pPr>
            <a:endParaRPr lang="ru-RU" sz="2400" dirty="0"/>
          </a:p>
          <a:p>
            <a:pPr marL="742950" lvl="1" indent="-285750" algn="just">
              <a:buFont typeface="Courier New" panose="02070309020205020404" pitchFamily="49" charset="0"/>
              <a:buChar char="o"/>
            </a:pPr>
            <a:r>
              <a:rPr lang="ru-RU" sz="2400" dirty="0"/>
              <a:t>V Процена изводљивости озелењавања пословања.</a:t>
            </a:r>
          </a:p>
        </p:txBody>
      </p:sp>
    </p:spTree>
    <p:extLst>
      <p:ext uri="{BB962C8B-B14F-4D97-AF65-F5344CB8AC3E}">
        <p14:creationId xmlns:p14="http://schemas.microsoft.com/office/powerpoint/2010/main" val="57248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AAF2DB73-354F-43FC-B81A-5D439123181B}"/>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B597F9AC-EC75-02A0-5E3C-2B82307C8109}"/>
              </a:ext>
            </a:extLst>
          </p:cNvPr>
          <p:cNvGraphicFramePr>
            <a:graphicFrameLocks noGrp="1"/>
          </p:cNvGraphicFramePr>
          <p:nvPr>
            <p:extLst>
              <p:ext uri="{D42A27DB-BD31-4B8C-83A1-F6EECF244321}">
                <p14:modId xmlns:p14="http://schemas.microsoft.com/office/powerpoint/2010/main" val="4278684756"/>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a:t>
                      </a:r>
                      <a:r>
                        <a:rPr lang="en-US" sz="2000" dirty="0">
                          <a:solidFill>
                            <a:srgbClr val="009900"/>
                          </a:solidFill>
                        </a:rPr>
                        <a:t>8</a:t>
                      </a:r>
                      <a:r>
                        <a:rPr lang="ru-RU" sz="2000">
                          <a:solidFill>
                            <a:srgbClr val="009900"/>
                          </a:solidFill>
                        </a:rPr>
                        <a:t> Зелена дистрибуција (логистика)</a:t>
                      </a:r>
                      <a:endParaRPr lang="ru-RU" sz="2000" dirty="0">
                        <a:solidFill>
                          <a:srgbClr val="009900"/>
                        </a:solidFill>
                      </a:endParaRP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3" name="TextBox 2">
            <a:extLst>
              <a:ext uri="{FF2B5EF4-FFF2-40B4-BE49-F238E27FC236}">
                <a16:creationId xmlns="" xmlns:a16="http://schemas.microsoft.com/office/drawing/2014/main" id="{F691A138-2741-E030-4B57-DC739B862D7E}"/>
              </a:ext>
            </a:extLst>
          </p:cNvPr>
          <p:cNvSpPr txBox="1"/>
          <p:nvPr/>
        </p:nvSpPr>
        <p:spPr>
          <a:xfrm>
            <a:off x="430924" y="1637944"/>
            <a:ext cx="11526614" cy="3139321"/>
          </a:xfrm>
          <a:prstGeom prst="rect">
            <a:avLst/>
          </a:prstGeom>
          <a:noFill/>
        </p:spPr>
        <p:txBody>
          <a:bodyPr wrap="square" rtlCol="0">
            <a:spAutoFit/>
          </a:bodyPr>
          <a:lstStyle/>
          <a:p>
            <a:pPr algn="just"/>
            <a:r>
              <a:rPr lang="sr-Cyrl-RS" b="1" dirty="0"/>
              <a:t>Извори и ресурси:</a:t>
            </a:r>
          </a:p>
          <a:p>
            <a:pPr algn="just"/>
            <a:endParaRPr lang="sr-Cyrl-RS" dirty="0"/>
          </a:p>
          <a:p>
            <a:pPr marL="342900" indent="-342900" algn="just">
              <a:buFont typeface="+mj-lt"/>
              <a:buAutoNum type="arabicPeriod"/>
            </a:pPr>
            <a:r>
              <a:rPr lang="ru-RU" dirty="0"/>
              <a:t>Зелени пут - Партнерство за зелено пословање. Еразмус+ KA210-ADU - Мала партнерства у образовању одраслих. Пројекат 2023-2-RS01-KA210-ADU-000184311. Лесковац 2025.</a:t>
            </a:r>
          </a:p>
          <a:p>
            <a:pPr marL="342900" indent="-342900" algn="just">
              <a:buFont typeface="Wingdings" panose="05000000000000000000" pitchFamily="2" charset="2"/>
              <a:buChar char="q"/>
            </a:pPr>
            <a:endParaRPr lang="en-US" dirty="0">
              <a:solidFill>
                <a:srgbClr val="FF0000"/>
              </a:solidFill>
            </a:endParaRPr>
          </a:p>
          <a:p>
            <a:pPr marL="342900" indent="-342900" algn="just">
              <a:buFont typeface="Wingdings" panose="05000000000000000000" pitchFamily="2" charset="2"/>
              <a:buChar char="q"/>
            </a:pPr>
            <a:r>
              <a:rPr lang="ru-RU" dirty="0">
                <a:solidFill>
                  <a:srgbClr val="FF0000"/>
                </a:solidFill>
              </a:rPr>
              <a:t>Практични водич за озелењавање пословања</a:t>
            </a:r>
          </a:p>
          <a:p>
            <a:pPr marL="342900" indent="-342900" algn="just">
              <a:buFont typeface="Wingdings" panose="05000000000000000000" pitchFamily="2" charset="2"/>
              <a:buChar char="q"/>
            </a:pPr>
            <a:r>
              <a:rPr lang="ru-RU" dirty="0">
                <a:solidFill>
                  <a:srgbClr val="FF0000"/>
                </a:solidFill>
              </a:rPr>
              <a:t>Кратак водич за озелењавање пословања</a:t>
            </a:r>
          </a:p>
          <a:p>
            <a:pPr marL="342900" indent="-342900" algn="just">
              <a:buFont typeface="Wingdings" panose="05000000000000000000" pitchFamily="2" charset="2"/>
              <a:buChar char="q"/>
            </a:pPr>
            <a:r>
              <a:rPr lang="ru-RU" dirty="0">
                <a:solidFill>
                  <a:srgbClr val="FF0000"/>
                </a:solidFill>
              </a:rPr>
              <a:t>Брошура "Зелена Европа - Примери добре праксе озелењавања пословања"</a:t>
            </a:r>
          </a:p>
          <a:p>
            <a:pPr marL="342900" indent="-342900" algn="just">
              <a:buFont typeface="Wingdings" panose="05000000000000000000" pitchFamily="2" charset="2"/>
              <a:buChar char="q"/>
            </a:pPr>
            <a:r>
              <a:rPr lang="ru-RU" dirty="0">
                <a:solidFill>
                  <a:srgbClr val="FF0000"/>
                </a:solidFill>
              </a:rPr>
              <a:t>Модел бизнис плана/стратегије озелењавања пословања</a:t>
            </a:r>
            <a:endParaRPr lang="en-US" dirty="0">
              <a:solidFill>
                <a:srgbClr val="FF0000"/>
              </a:solidFill>
            </a:endParaRPr>
          </a:p>
          <a:p>
            <a:pPr marL="342900" indent="-342900" algn="just">
              <a:buFont typeface="Wingdings" panose="05000000000000000000" pitchFamily="2" charset="2"/>
              <a:buChar char="q"/>
            </a:pPr>
            <a:endParaRPr lang="ru-RU" dirty="0"/>
          </a:p>
          <a:p>
            <a:pPr marL="342900" indent="-342900" algn="just">
              <a:buFont typeface="+mj-lt"/>
              <a:buAutoNum type="arabicPeriod" startAt="2"/>
            </a:pPr>
            <a:r>
              <a:rPr lang="en-GB" dirty="0"/>
              <a:t>Free Professional PowerPoint Templates </a:t>
            </a:r>
            <a:r>
              <a:rPr lang="en-GB" dirty="0">
                <a:hlinkClick r:id="rId3"/>
              </a:rPr>
              <a:t>https://www.slideegg.com/</a:t>
            </a:r>
            <a:endParaRPr lang="en-GB" dirty="0"/>
          </a:p>
        </p:txBody>
      </p:sp>
    </p:spTree>
    <p:extLst>
      <p:ext uri="{BB962C8B-B14F-4D97-AF65-F5344CB8AC3E}">
        <p14:creationId xmlns:p14="http://schemas.microsoft.com/office/powerpoint/2010/main" val="747514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1954</TotalTime>
  <Words>1198</Words>
  <Application>Microsoft Office PowerPoint</Application>
  <PresentationFormat>Widescreen</PresentationFormat>
  <Paragraphs>96</Paragraphs>
  <Slides>8</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Courier New</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Goran Milenkovic</dc:creator>
  <cp:lastModifiedBy>Microsoft account</cp:lastModifiedBy>
  <cp:revision>109</cp:revision>
  <dcterms:created xsi:type="dcterms:W3CDTF">2020-07-22T04:20:20Z</dcterms:created>
  <dcterms:modified xsi:type="dcterms:W3CDTF">2025-04-30T12:32:36Z</dcterms:modified>
</cp:coreProperties>
</file>